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B7D3D-3567-4CA9-AA5A-1E992EE1E147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68854-B255-4929-94F4-D5ECAD1C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1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C687D3-4198-4BF2-A2F9-B977D7126594}" type="slidenum">
              <a:rPr lang="en-GB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19" tIns="46059" rIns="92119" bIns="46059"/>
          <a:lstStyle/>
          <a:p>
            <a:pPr eaLnBrk="1" hangingPunct="1">
              <a:lnSpc>
                <a:spcPct val="90000"/>
              </a:lnSpc>
            </a:pPr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uk/url?q=http://www.fingerinthepie.com/festivals/lord-rainton-pageant/&amp;sa=U&amp;ei=RZ5sU-SgMIbY7Aat1IHgDQ&amp;ved=0CDAQ9QEwAQ&amp;usg=AFQjCNFFXz1ZwJpgnh5JmH5Tt7by4yjo6Q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uk/url?q=http://www.fingerinthepie.com/festivals/lord-rainton-pageant/&amp;sa=U&amp;ei=RZ5sU-SgMIbY7Aat1IHgDQ&amp;ved=0CDAQ9QEwAQ&amp;usg=AFQjCNFFXz1ZwJpgnh5JmH5Tt7by4yjo6Q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uk/url?q=http://www.fingerinthepie.com/festivals/lord-rainton-pageant/&amp;sa=U&amp;ei=RZ5sU-SgMIbY7Aat1IHgDQ&amp;ved=0CDAQ9QEwAQ&amp;usg=AFQjCNFFXz1ZwJpgnh5JmH5Tt7by4yjo6Q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58553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616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44450"/>
            <a:ext cx="2119312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44450"/>
            <a:ext cx="6210300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20486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44450"/>
            <a:ext cx="7694612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7013" y="692150"/>
            <a:ext cx="8482012" cy="54864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1439129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7694613" cy="630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692150"/>
            <a:ext cx="4275137" cy="514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4550" y="692150"/>
            <a:ext cx="4276725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4550" y="3343275"/>
            <a:ext cx="4276725" cy="24987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4160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>
                  <a:solidFill>
                    <a:srgbClr val="000000"/>
                  </a:solidFill>
                </a:ln>
                <a:solidFill>
                  <a:srgbClr val="80808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>
                  <a:solidFill>
                    <a:srgbClr val="000000"/>
                  </a:solidFill>
                </a:ln>
                <a:solidFill>
                  <a:srgbClr val="80808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>
                  <a:solidFill>
                    <a:srgbClr val="000000"/>
                  </a:solidFill>
                </a:ln>
                <a:solidFill>
                  <a:srgbClr val="80808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>
                  <a:solidFill>
                    <a:srgbClr val="000000"/>
                  </a:solidFill>
                </a:ln>
                <a:solidFill>
                  <a:srgbClr val="80808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>
                  <a:solidFill>
                    <a:srgbClr val="000000"/>
                  </a:solidFill>
                </a:ln>
                <a:solidFill>
                  <a:srgbClr val="80808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012F0-75DA-4FCF-BA4A-518A38191F42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31D14-408C-4028-8CEC-B66B10604B0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88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/>
          </p:nvPr>
        </p:nvSpPr>
        <p:spPr>
          <a:xfrm>
            <a:off x="1828800" y="3124200"/>
            <a:ext cx="5105400" cy="1981200"/>
          </a:xfrm>
        </p:spPr>
        <p:txBody>
          <a:bodyPr/>
          <a:lstStyle>
            <a:lvl1pPr algn="ctr" eaLnBrk="1" latinLnBrk="0" hangingPunct="1">
              <a:buFontTx/>
              <a:buNone/>
              <a:defRPr kumimoji="0" i="1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6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00D682-1B2F-4FD4-8919-3FF07D2D9E82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/>
          </p:cNvSpPr>
          <p:nvPr>
            <p:ph type="ftr" sz="quarter" idx="17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8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CFDBF3-117B-4F98-9116-8E9647A7B4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99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7200" dirty="0">
                <a:solidFill>
                  <a:srgbClr val="000000">
                    <a:alpha val="40000"/>
                  </a:srgbClr>
                </a:solidFill>
              </a:rPr>
              <a:t>TRUE or FALSE?</a:t>
            </a:r>
          </a:p>
        </p:txBody>
      </p:sp>
      <p:sp>
        <p:nvSpPr>
          <p:cNvPr id="4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</a:rPr>
              <a:t>or FALSE?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C1EF6-A917-42AA-A2B6-989D9B7D37E9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41F3B1-1F7F-4B63-9A9A-D06450DB779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5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01F58-AD06-4D9C-A33F-FAAF87751027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/>
          </p:cNvSpPr>
          <p:nvPr>
            <p:ph type="ftr" sz="quarter" idx="16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7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E43D8F-C1A4-4F98-AB54-73A68F3B95A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8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/>
            </a:lvl1pPr>
            <a:lvl2pPr eaLnBrk="1" latinLnBrk="0" hangingPunct="1">
              <a:buFontTx/>
              <a:buChar char="•"/>
              <a:defRPr kumimoji="0"/>
            </a:lvl2pPr>
            <a:lvl3pPr eaLnBrk="1" latinLnBrk="0" hangingPunct="1">
              <a:buFontTx/>
              <a:buChar char="•"/>
              <a:defRPr kumimoji="0"/>
            </a:lvl3pPr>
            <a:lvl4pPr eaLnBrk="1" latinLnBrk="0" hangingPunct="1">
              <a:buFontTx/>
              <a:buChar char="•"/>
              <a:defRPr kumimoji="0"/>
            </a:lvl4pPr>
            <a:lvl5pPr eaLnBrk="1" latinLnBrk="0" hangingPunct="1">
              <a:buFontTx/>
              <a:buChar char="•"/>
              <a:defRPr kumimoji="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eaLnBrk="1" latinLnBrk="0" hangingPunct="1">
              <a:defRPr kumimoji="0"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23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3"/>
          <p:cNvSpPr>
            <a:spLocks noGrp="1"/>
          </p:cNvSpPr>
          <p:nvPr>
            <p:ph type="dt" sz="half" idx="24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5814E-CE81-4E89-AC32-751F2FED18BF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25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46F72A-158E-4A09-A829-EBA2FBDD5EE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7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82156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0566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692150"/>
            <a:ext cx="4164012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3425" y="692150"/>
            <a:ext cx="4165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1796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8183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7702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182563" y="5961063"/>
            <a:ext cx="2055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3" name="Picture 6" descr="https://encrypted-tbn2.gstatic.com/images?q=tbn:ANd9GcTVWp7KYlo75xH16fgMmLcAIvkZHiSuJnWLnR-8G4yK31T5stOsiT5rhB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707063"/>
            <a:ext cx="9937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01375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09550" y="5905500"/>
            <a:ext cx="197643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6" descr="https://encrypted-tbn2.gstatic.com/images?q=tbn:ANd9GcTVWp7KYlo75xH16fgMmLcAIvkZHiSuJnWLnR-8G4yK31T5stOsiT5rhB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5686425"/>
            <a:ext cx="11922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49306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09550" y="5922963"/>
            <a:ext cx="21129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6" descr="https://encrypted-tbn2.gstatic.com/images?q=tbn:ANd9GcTVWp7KYlo75xH16fgMmLcAIvkZHiSuJnWLnR-8G4yK31T5stOsiT5rhB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5686425"/>
            <a:ext cx="11922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18597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76946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692150"/>
            <a:ext cx="8704262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pic>
        <p:nvPicPr>
          <p:cNvPr id="1029" name="Picture 8" descr="Bromley_Logo_White_Bi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106363"/>
            <a:ext cx="777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0"/>
          <p:cNvSpPr>
            <a:spLocks noChangeArrowheads="1"/>
          </p:cNvSpPr>
          <p:nvPr userDrawn="1"/>
        </p:nvSpPr>
        <p:spPr bwMode="auto">
          <a:xfrm>
            <a:off x="0" y="6342063"/>
            <a:ext cx="9144000" cy="515937"/>
          </a:xfrm>
          <a:prstGeom prst="rect">
            <a:avLst/>
          </a:prstGeom>
          <a:solidFill>
            <a:srgbClr val="0037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pic>
        <p:nvPicPr>
          <p:cNvPr id="1031" name="Picture 11" descr="BexLog_ppt_col_07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6022975"/>
            <a:ext cx="8874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South London Healthcare colA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6045200"/>
            <a:ext cx="1752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429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09650" indent="-342900" algn="l" rtl="0" eaLnBrk="0" fontAlgn="base" hangingPunct="0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 2" pitchFamily="18" charset="2"/>
        <a:buChar char=""/>
        <a:defRPr sz="2400">
          <a:solidFill>
            <a:schemeClr val="tx1"/>
          </a:solidFill>
          <a:latin typeface="+mn-lt"/>
        </a:defRPr>
      </a:lvl3pPr>
      <a:lvl4pPr marL="1295400" indent="-342900" algn="l" rtl="0" eaLnBrk="0" fontAlgn="base" hangingPunct="0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 sz="2000">
          <a:solidFill>
            <a:schemeClr val="tx1"/>
          </a:solidFill>
          <a:latin typeface="+mn-lt"/>
        </a:defRPr>
      </a:lvl5pPr>
      <a:lvl6pPr marL="2628900" indent="-342900" algn="l" rtl="0" fontAlgn="base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3086100" indent="-342900" algn="l" rtl="0" fontAlgn="base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543300" indent="-342900" algn="l" rtl="0" fontAlgn="base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4000500" indent="-342900" algn="l" rtl="0" fontAlgn="base">
        <a:spcBef>
          <a:spcPct val="50000"/>
        </a:spcBef>
        <a:spcAft>
          <a:spcPct val="0"/>
        </a:spcAft>
        <a:buClr>
          <a:srgbClr val="CCCC00"/>
        </a:buClr>
        <a:buSzPct val="90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frm=1&amp;source=images&amp;cd=&amp;cad=rja&amp;uact=8&amp;docid=Xhj_QyzQfrXyPM&amp;tbnid=2Z553R3pUcrtYM:&amp;ved=0CAUQjRw&amp;url=http://www.rla.org.uk/lanetwork/partner.shtml?London-Borough-of-Enfield&amp;ei=3G5sU8_QF5Kw7Aab7YHwAw&amp;bvm=bv.66330100,d.ZGU&amp;psig=AFQjCNFp9h0Q2M-iiK8soDQWC8gG47Zefg&amp;ust=13997015829585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ChangeArrowheads="1"/>
          </p:cNvSpPr>
          <p:nvPr/>
        </p:nvSpPr>
        <p:spPr bwMode="auto">
          <a:xfrm>
            <a:off x="-17463" y="835025"/>
            <a:ext cx="9144001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 2" pitchFamily="18" charset="2"/>
              <a:buChar char="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</a:pPr>
            <a:endParaRPr lang="en-GB" altLang="en-US" b="1">
              <a:solidFill>
                <a:srgbClr val="000000"/>
              </a:solidFill>
            </a:endParaRPr>
          </a:p>
          <a:p>
            <a:pPr algn="ctr" fontAlgn="base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</a:pPr>
            <a:r>
              <a:rPr lang="en-GB" altLang="en-US" sz="3600" b="1">
                <a:solidFill>
                  <a:srgbClr val="000000"/>
                </a:solidFill>
              </a:rPr>
              <a:t>Writing Quality Education, Health and Care Plans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800" b="1">
              <a:solidFill>
                <a:srgbClr val="000000"/>
              </a:solidFill>
            </a:endParaRPr>
          </a:p>
        </p:txBody>
      </p:sp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0" y="244475"/>
            <a:ext cx="79025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 2" pitchFamily="18" charset="2"/>
              <a:buChar char="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CCC00"/>
              </a:buClr>
              <a:buSzPct val="90000"/>
              <a:buFont typeface="Wingdings" pitchFamily="2" charset="2"/>
              <a:buChar char="è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800" b="1">
                <a:solidFill>
                  <a:srgbClr val="FFFFFF"/>
                </a:solidFill>
              </a:rPr>
              <a:t>London Region 1 SEND Reform Partnership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200" b="1">
              <a:solidFill>
                <a:srgbClr val="FFFFFF"/>
              </a:solidFill>
            </a:endParaRPr>
          </a:p>
        </p:txBody>
      </p:sp>
      <p:pic>
        <p:nvPicPr>
          <p:cNvPr id="757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3187700"/>
            <a:ext cx="8175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632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860425"/>
            <a:ext cx="8148638" cy="5329238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A range of outcomes over varying timescales, covering education, health and care as appropriate 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Distinction between outcomes and provision - provision should help the children and YP achieve an outcome. 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Steps/Actions towards meeting the outcomes. 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Arrangements for monitoring progress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Forward plans for key changes, such as changing schools, moving from children’s to adult care and/or from paediatric services to adult health, or moving on from further education to adulthood. 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For children and YP preparing for transition to adulthood, the outcomes that will prepare them well for adulthood</a:t>
            </a: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200" smtClean="0"/>
              <a:t>Section E - Outcomes</a:t>
            </a:r>
            <a:endParaRPr lang="en-GB" altLang="en-US" smtClean="0"/>
          </a:p>
        </p:txBody>
      </p:sp>
      <p:pic>
        <p:nvPicPr>
          <p:cNvPr id="84996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02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8075612" cy="4537075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 smtClean="0"/>
              <a:t>Must </a:t>
            </a:r>
            <a:r>
              <a:rPr lang="en-GB" sz="2200" dirty="0"/>
              <a:t>specify the special educational provision necessary to meet the SEN of the child. </a:t>
            </a:r>
            <a:endParaRPr lang="en-GB" sz="2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/>
              <a:t>D</a:t>
            </a:r>
            <a:r>
              <a:rPr lang="en-GB" sz="2200" dirty="0" smtClean="0"/>
              <a:t>etail </a:t>
            </a:r>
            <a:r>
              <a:rPr lang="en-GB" sz="2200" dirty="0"/>
              <a:t>appropriate provision to meet each identified </a:t>
            </a:r>
            <a:r>
              <a:rPr lang="en-GB" sz="2200" dirty="0" smtClean="0"/>
              <a:t>SEN and </a:t>
            </a:r>
            <a:r>
              <a:rPr lang="en-GB" sz="2200" dirty="0"/>
              <a:t>quantify provision as necessary. </a:t>
            </a:r>
            <a:endParaRPr lang="en-GB" sz="2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 smtClean="0"/>
              <a:t>Provision </a:t>
            </a:r>
            <a:r>
              <a:rPr lang="en-GB" sz="2200" dirty="0"/>
              <a:t>should be described in such a way as to leave no room for doubt </a:t>
            </a:r>
            <a:r>
              <a:rPr lang="en-GB" sz="2200" dirty="0" smtClean="0"/>
              <a:t>about: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200" dirty="0" smtClean="0"/>
              <a:t>	- what </a:t>
            </a:r>
            <a:r>
              <a:rPr lang="en-GB" sz="2200" dirty="0"/>
              <a:t>is to be provided, </a:t>
            </a:r>
            <a:r>
              <a:rPr lang="en-GB" sz="2200" dirty="0" smtClean="0"/>
              <a:t>and by whom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200" dirty="0" smtClean="0"/>
              <a:t>	- how </a:t>
            </a:r>
            <a:r>
              <a:rPr lang="en-GB" sz="2200" dirty="0"/>
              <a:t>it will be delivered</a:t>
            </a:r>
            <a:r>
              <a:rPr lang="en-GB" sz="22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/>
              <a:t>Where health or social care provision educates or trains a </a:t>
            </a:r>
            <a:r>
              <a:rPr lang="en-GB" sz="2200" dirty="0" smtClean="0"/>
              <a:t>child and YP, </a:t>
            </a:r>
            <a:r>
              <a:rPr lang="en-GB" sz="2200" dirty="0"/>
              <a:t>it must appear in this section.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/>
              <a:t>Should specify: facilities and equipment, staffing arrangements and curriculum; modifications or exclusions to National Curriculum; residential accommodation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100" smtClean="0"/>
              <a:t>Section F – Special educational provision</a:t>
            </a:r>
          </a:p>
        </p:txBody>
      </p:sp>
      <p:pic>
        <p:nvPicPr>
          <p:cNvPr id="86020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9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404813"/>
          <a:ext cx="8713788" cy="693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6414"/>
                <a:gridCol w="1944399"/>
                <a:gridCol w="4752975"/>
              </a:tblGrid>
              <a:tr h="335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B. SEN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E. Outcome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Special Educational Provision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6598705"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John is significantly delayed in his literacy skills – at age 6, he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was at P8 in reading. He needs to improve his reading so that he can manage everyday literacy demands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n-GB" sz="1800" dirty="0">
                        <a:effectLst/>
                        <a:latin typeface="Myriad Pro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By the end of Year 6,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John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will achieve at Level 2 in English.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John will receive a personalised reading and spelling programme at least three times a week, for at least 20 minutes per session. 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programme will be delivered by a teacher or a specialist TA with good knowledge of how literacy is acquired. 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John’s progress will be monitored closely by his class teacher.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John will continue to receive Quality First teaching and his class teacher should make adjustments to support John’s literacy skills. 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weekly and half-termly reading targets that the class teacher sets should incorporate the targets in his personalised reading programme. 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least once a month John’s teacher will meet his parents and share strategies that they can use at home to help him.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7052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64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075613" cy="4537075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Must </a:t>
            </a:r>
            <a:r>
              <a:rPr lang="en-GB" sz="2400" dirty="0"/>
              <a:t>be detailed and specific and should normally be quantified, </a:t>
            </a:r>
            <a:r>
              <a:rPr lang="en-GB" sz="2400" dirty="0" smtClean="0"/>
              <a:t>e.g. in </a:t>
            </a:r>
            <a:r>
              <a:rPr lang="en-GB" sz="2400" dirty="0"/>
              <a:t>terms of the type of support and who will provide it. 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M</a:t>
            </a:r>
            <a:r>
              <a:rPr lang="en-GB" sz="2400" dirty="0" smtClean="0"/>
              <a:t>ust </a:t>
            </a:r>
            <a:r>
              <a:rPr lang="en-GB" sz="2400" dirty="0"/>
              <a:t>be clear how the provision will </a:t>
            </a:r>
            <a:r>
              <a:rPr lang="en-GB" sz="2400" dirty="0" smtClean="0"/>
              <a:t>support outcomes. </a:t>
            </a:r>
            <a:endParaRPr lang="en-GB" sz="2400" dirty="0"/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Health </a:t>
            </a:r>
            <a:r>
              <a:rPr lang="en-GB" sz="2400" dirty="0"/>
              <a:t>care provision reasonably required may </a:t>
            </a:r>
            <a:r>
              <a:rPr lang="en-GB" sz="2400" dirty="0" smtClean="0"/>
              <a:t>include: </a:t>
            </a:r>
            <a:r>
              <a:rPr lang="en-GB" sz="2400" dirty="0"/>
              <a:t>specialist support and therapies, such </a:t>
            </a:r>
            <a:r>
              <a:rPr lang="en-GB" sz="2400" dirty="0" smtClean="0"/>
              <a:t>as: </a:t>
            </a:r>
          </a:p>
          <a:p>
            <a:pPr marL="712788" indent="-261938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dirty="0" smtClean="0"/>
              <a:t>medical </a:t>
            </a:r>
            <a:r>
              <a:rPr lang="en-GB" sz="2400" dirty="0"/>
              <a:t>treatments and delivery of </a:t>
            </a:r>
            <a:r>
              <a:rPr lang="en-GB" sz="2400" dirty="0" smtClean="0"/>
              <a:t>medications;</a:t>
            </a:r>
          </a:p>
          <a:p>
            <a:pPr marL="712788" indent="-261938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dirty="0" smtClean="0"/>
              <a:t>occupational </a:t>
            </a:r>
            <a:r>
              <a:rPr lang="en-GB" sz="2400" dirty="0"/>
              <a:t>therapy, and physiotherapy, </a:t>
            </a:r>
            <a:endParaRPr lang="en-GB" sz="2400" dirty="0" smtClean="0"/>
          </a:p>
          <a:p>
            <a:pPr marL="712788" indent="-261938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dirty="0" smtClean="0"/>
              <a:t>a </a:t>
            </a:r>
            <a:r>
              <a:rPr lang="en-GB" sz="2400" dirty="0"/>
              <a:t>range of nursing support, specialist equipment, wheelchairs and continence supplies. </a:t>
            </a:r>
            <a:endParaRPr lang="en-GB" sz="2400" dirty="0" smtClean="0"/>
          </a:p>
          <a:p>
            <a:pPr marL="712788" indent="-261938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sz="2400" dirty="0" smtClean="0"/>
              <a:t>highly </a:t>
            </a:r>
            <a:r>
              <a:rPr lang="en-GB" sz="2400" dirty="0"/>
              <a:t>specialist services needed by only a small number of children which are commissioned </a:t>
            </a:r>
            <a:r>
              <a:rPr lang="en-GB" sz="2400" dirty="0" smtClean="0"/>
              <a:t>centrally. </a:t>
            </a:r>
            <a:r>
              <a:rPr lang="en-GB" sz="2400" dirty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538"/>
            <a:ext cx="7694613" cy="630237"/>
          </a:xfrm>
        </p:spPr>
        <p:txBody>
          <a:bodyPr/>
          <a:lstStyle/>
          <a:p>
            <a:pPr eaLnBrk="1" hangingPunct="1"/>
            <a:r>
              <a:rPr lang="en-GB" altLang="en-US" sz="2600" smtClean="0"/>
              <a:t>Section G - Health provision reasonably required </a:t>
            </a:r>
            <a:r>
              <a:rPr lang="en-GB" altLang="en-US" smtClean="0"/>
              <a:t>	</a:t>
            </a:r>
          </a:p>
        </p:txBody>
      </p:sp>
      <p:pic>
        <p:nvPicPr>
          <p:cNvPr id="88068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21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075612" cy="4537075"/>
          </a:xfrm>
        </p:spPr>
        <p:txBody>
          <a:bodyPr>
            <a:normAutofit fontScale="40000" lnSpcReduction="20000"/>
          </a:bodyPr>
          <a:lstStyle/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Must </a:t>
            </a:r>
            <a:r>
              <a:rPr lang="en-GB" dirty="0"/>
              <a:t>be detailed and specific and should normally be quantified, </a:t>
            </a:r>
            <a:r>
              <a:rPr lang="en-GB" dirty="0" smtClean="0"/>
              <a:t>in </a:t>
            </a:r>
            <a:r>
              <a:rPr lang="en-GB" dirty="0"/>
              <a:t>terms of the type of support and who will provide </a:t>
            </a:r>
            <a:r>
              <a:rPr lang="en-GB" dirty="0" smtClean="0"/>
              <a:t>it</a:t>
            </a:r>
            <a:r>
              <a:rPr lang="en-GB" dirty="0"/>
              <a:t>	</a:t>
            </a:r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Must </a:t>
            </a:r>
            <a:r>
              <a:rPr lang="en-GB" dirty="0"/>
              <a:t>specify all services assessed as being needed </a:t>
            </a:r>
            <a:r>
              <a:rPr lang="en-GB" dirty="0" smtClean="0"/>
              <a:t>under </a:t>
            </a:r>
            <a:r>
              <a:rPr lang="en-GB" dirty="0"/>
              <a:t>section 2 of the CSDPA. These services include</a:t>
            </a:r>
            <a:r>
              <a:rPr lang="en-GB" dirty="0" smtClean="0"/>
              <a:t>:</a:t>
            </a:r>
            <a:endParaRPr lang="en-GB" dirty="0"/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practical </a:t>
            </a:r>
            <a:r>
              <a:rPr lang="en-GB" dirty="0"/>
              <a:t>assistance in the home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provision </a:t>
            </a:r>
            <a:r>
              <a:rPr lang="en-GB" dirty="0"/>
              <a:t>or assistance in obtaining recreational and educational facilities at home and outside the home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assistance </a:t>
            </a:r>
            <a:r>
              <a:rPr lang="en-GB" dirty="0"/>
              <a:t>in traveling to facilities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adaptations </a:t>
            </a:r>
            <a:r>
              <a:rPr lang="en-GB" dirty="0"/>
              <a:t>to the home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facilitating </a:t>
            </a:r>
            <a:r>
              <a:rPr lang="en-GB" dirty="0"/>
              <a:t>the taking of holidays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provision </a:t>
            </a:r>
            <a:r>
              <a:rPr lang="en-GB" dirty="0"/>
              <a:t>of meals at home or elsewhere </a:t>
            </a:r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 smtClean="0"/>
              <a:t>provision </a:t>
            </a:r>
            <a:r>
              <a:rPr lang="en-GB" dirty="0"/>
              <a:t>or assistance in obtaining a telephone and any special equipment necessary </a:t>
            </a:r>
            <a:endParaRPr lang="en-GB" dirty="0" smtClean="0"/>
          </a:p>
          <a:p>
            <a:pPr marL="628650" indent="-273050" eaLnBrk="1" fontAlgn="auto" hangingPunct="1">
              <a:lnSpc>
                <a:spcPct val="132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GB" dirty="0"/>
              <a:t>n</a:t>
            </a:r>
            <a:r>
              <a:rPr lang="en-GB" dirty="0" smtClean="0"/>
              <a:t>on-residential short breaks</a:t>
            </a:r>
            <a:endParaRPr lang="en-GB" dirty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400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" y="984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3100" dirty="0" smtClean="0"/>
              <a:t>Section H1 – Social Care provision under S2 of 1970 CSDPA </a:t>
            </a:r>
            <a:r>
              <a:rPr lang="en-GB" altLang="en-US" dirty="0" smtClean="0"/>
              <a:t>	</a:t>
            </a:r>
            <a:br>
              <a:rPr lang="en-GB" altLang="en-US" dirty="0" smtClean="0"/>
            </a:br>
            <a:endParaRPr lang="en-GB" altLang="en-US" dirty="0" smtClean="0"/>
          </a:p>
        </p:txBody>
      </p:sp>
      <p:pic>
        <p:nvPicPr>
          <p:cNvPr id="89092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95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8075612" cy="4394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May include provision identified through early help and </a:t>
            </a:r>
            <a:r>
              <a:rPr lang="en-GB" altLang="en-US" sz="2400" dirty="0" err="1" smtClean="0"/>
              <a:t>CiN</a:t>
            </a:r>
            <a:r>
              <a:rPr lang="en-GB" altLang="en-US" sz="2400" dirty="0" smtClean="0"/>
              <a:t> assessments and safeguarding assessments. 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Must only include services which are not provided under Section 2 of the CSDPA. 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Includes residential short breaks and services provided arising from their SEN but unrelated to a disability. 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Should include any provision secured through a social care direct payment.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 smtClean="0"/>
              <a:t>Include any adult social care provision to meet eligible needs for YP over 18 under the Care Act 2014.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altLang="en-US" sz="2400" dirty="0" smtClean="0">
              <a:cs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9550"/>
            <a:ext cx="7694613" cy="630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900" dirty="0" smtClean="0"/>
              <a:t>Section H2 - Any other social care provision reasonably required</a:t>
            </a:r>
            <a:r>
              <a:rPr lang="en-GB" altLang="en-US" dirty="0" smtClean="0"/>
              <a:t>	</a:t>
            </a:r>
          </a:p>
        </p:txBody>
      </p:sp>
      <p:pic>
        <p:nvPicPr>
          <p:cNvPr id="90116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888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075612" cy="45370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Name </a:t>
            </a:r>
            <a:r>
              <a:rPr lang="en-GB" sz="2400" dirty="0"/>
              <a:t>and type of the school, maintained nursery school, post-16 institution or other institution to be attended by the child or young person and the type of that </a:t>
            </a:r>
            <a:r>
              <a:rPr lang="en-GB" sz="2400" dirty="0" smtClean="0"/>
              <a:t>institution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Where </a:t>
            </a:r>
            <a:r>
              <a:rPr lang="en-GB" sz="2400" dirty="0"/>
              <a:t>the name of a school or other institution is not specified in the EHC plan, the type of school or other institution to be attended by the child or young </a:t>
            </a:r>
            <a:r>
              <a:rPr lang="en-GB" sz="2400" dirty="0" smtClean="0"/>
              <a:t>person. </a:t>
            </a:r>
            <a:endParaRPr lang="en-GB" sz="2400" dirty="0"/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These </a:t>
            </a:r>
            <a:r>
              <a:rPr lang="en-GB" sz="2400" dirty="0"/>
              <a:t>details must be included only in the final EHC plan, not the draft EHC plan sent to parents. </a:t>
            </a:r>
            <a:r>
              <a:rPr lang="en-GB" sz="2600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200" smtClean="0"/>
              <a:t>Section I – Placement</a:t>
            </a:r>
            <a:endParaRPr lang="en-GB" altLang="en-US" smtClean="0"/>
          </a:p>
        </p:txBody>
      </p:sp>
      <p:pic>
        <p:nvPicPr>
          <p:cNvPr id="91140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95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075612" cy="45370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Detailed </a:t>
            </a:r>
            <a:r>
              <a:rPr lang="en-GB" sz="2400" dirty="0"/>
              <a:t>information on any Personal Budget that will be used to secure provision in the EHC plan. 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Should </a:t>
            </a:r>
            <a:r>
              <a:rPr lang="en-GB" sz="2400" dirty="0"/>
              <a:t>set out the arrangements in relation to direct payments as required by education, health and social care regulations. </a:t>
            </a:r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The SEN and </a:t>
            </a:r>
            <a:r>
              <a:rPr lang="en-GB" sz="2400" dirty="0"/>
              <a:t>outcomes that are to be met by any direct payment must be specified.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200" smtClean="0"/>
              <a:t>Section J – Personal Budgets</a:t>
            </a:r>
          </a:p>
        </p:txBody>
      </p:sp>
      <p:pic>
        <p:nvPicPr>
          <p:cNvPr id="92164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32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74892" y="1292933"/>
            <a:ext cx="8075612" cy="45370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The </a:t>
            </a:r>
            <a:r>
              <a:rPr lang="en-GB" sz="2400" dirty="0"/>
              <a:t>advice and information gathered during the EHC needs assessment </a:t>
            </a:r>
            <a:endParaRPr lang="en-GB" sz="2400" dirty="0" smtClean="0"/>
          </a:p>
          <a:p>
            <a:pPr marL="365760" indent="-256032" eaLnBrk="1" fontAlgn="auto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There should be a </a:t>
            </a:r>
            <a:r>
              <a:rPr lang="en-GB" sz="2400" dirty="0"/>
              <a:t>list of this advice and information.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dirty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sz="3600" dirty="0" smtClean="0"/>
              <a:t>Section K - Advice and information </a:t>
            </a:r>
            <a:r>
              <a:rPr lang="en-GB" altLang="en-US" dirty="0" smtClean="0"/>
              <a:t>	</a:t>
            </a:r>
            <a:br>
              <a:rPr lang="en-GB" altLang="en-US" dirty="0" smtClean="0"/>
            </a:br>
            <a:endParaRPr lang="en-GB" altLang="en-US" dirty="0" smtClean="0"/>
          </a:p>
        </p:txBody>
      </p:sp>
      <p:pic>
        <p:nvPicPr>
          <p:cNvPr id="93188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58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4895850" cy="45370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Describes positively what children and YP can do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Also clearly describes their needs and provision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Clear</a:t>
            </a:r>
            <a:r>
              <a:rPr lang="en-GB" sz="2400" dirty="0"/>
              <a:t>, concise, understandable and accessible </a:t>
            </a:r>
            <a:endParaRPr lang="en-GB" sz="2400" dirty="0" smtClean="0"/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SMART</a:t>
            </a:r>
            <a:endParaRPr lang="en-GB" sz="24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120650"/>
            <a:ext cx="7694612" cy="6302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A Quality EH&amp;C Plan</a:t>
            </a:r>
          </a:p>
        </p:txBody>
      </p:sp>
      <p:pic>
        <p:nvPicPr>
          <p:cNvPr id="768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484313"/>
            <a:ext cx="30480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2" descr="http://www.rla.org.uk/lanetwork/124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13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023938"/>
            <a:ext cx="8429625" cy="507047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Q</a:t>
            </a:r>
            <a:r>
              <a:rPr lang="en-GB" sz="2400" dirty="0" smtClean="0"/>
              <a:t>uality </a:t>
            </a:r>
            <a:r>
              <a:rPr lang="en-GB" sz="2400" dirty="0"/>
              <a:t>of </a:t>
            </a:r>
            <a:r>
              <a:rPr lang="en-GB" sz="2400" dirty="0" smtClean="0"/>
              <a:t>EHCP reliant on quality of advice and information, inc that from parent/carer, children </a:t>
            </a:r>
            <a:r>
              <a:rPr lang="en-GB" sz="2400" dirty="0"/>
              <a:t>and young </a:t>
            </a:r>
            <a:r>
              <a:rPr lang="en-GB" sz="2400" dirty="0" smtClean="0"/>
              <a:t>people. 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All need to ensure that advice given is based on Outcomes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Ideally Advice/Reports used should not be more than 12 months old – under 12 months, LAs should not seek new Advices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 smtClean="0"/>
          </a:p>
          <a:p>
            <a:pPr marL="0" indent="0" eaLnBrk="1" fontAlgn="auto" hangingPunct="1">
              <a:lnSpc>
                <a:spcPct val="112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dirty="0"/>
              <a:t> </a:t>
            </a:r>
            <a:r>
              <a:rPr lang="en-GB" sz="2400" dirty="0" smtClean="0"/>
              <a:t>        </a:t>
            </a: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95313"/>
            <a:ext cx="7620000" cy="461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 Quality of advice and information</a:t>
            </a:r>
            <a:br>
              <a:rPr lang="en-GB" altLang="en-US" dirty="0" smtClean="0"/>
            </a:br>
            <a:endParaRPr lang="en-GB" altLang="en-US" dirty="0" smtClean="0"/>
          </a:p>
        </p:txBody>
      </p:sp>
      <p:pic>
        <p:nvPicPr>
          <p:cNvPr id="77828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25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788" y="88900"/>
            <a:ext cx="8801100" cy="66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3200" smtClean="0"/>
              <a:t>EHCP Sections</a:t>
            </a:r>
            <a:endParaRPr lang="en-GB" altLang="en-US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04938" y="1033463"/>
            <a:ext cx="80137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A:   Views, interests and aspirations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B:   Special educational needs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C:   Health needs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D:   Social care needs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E:   Outcomes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F:   Special educational provision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G:   Any health provision reasonably required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H1: Social care provision under S2 of Chronically Sick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       and Disabled Persons Act 1970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H2: Any other social care provision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I:     Placement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J     Personal budget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200" dirty="0">
                <a:solidFill>
                  <a:srgbClr val="000000"/>
                </a:solidFill>
              </a:rPr>
              <a:t>K:   Advice and information received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en-GB" altLang="en-US" sz="2400" dirty="0">
              <a:solidFill>
                <a:srgbClr val="000000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948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116013"/>
            <a:ext cx="8075613" cy="453707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Aspirations and goals for the future 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Details about play, health, schooling, independence, friendships, FE, employment (where practical) 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A summary of how to communicate with children and YP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Children and YP’s history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/>
              <a:t>C</a:t>
            </a:r>
            <a:r>
              <a:rPr lang="en-GB" sz="2400" dirty="0" smtClean="0"/>
              <a:t>lear </a:t>
            </a:r>
            <a:r>
              <a:rPr lang="en-GB" sz="2400" dirty="0"/>
              <a:t>whether </a:t>
            </a:r>
            <a:r>
              <a:rPr lang="en-GB" sz="2400" dirty="0" smtClean="0"/>
              <a:t>the child/YP are </a:t>
            </a:r>
            <a:r>
              <a:rPr lang="en-GB" sz="2400" dirty="0"/>
              <a:t>being quoted directly, </a:t>
            </a:r>
            <a:r>
              <a:rPr lang="en-GB" sz="2400" dirty="0" smtClean="0"/>
              <a:t>(1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Person= “I like”) or </a:t>
            </a:r>
          </a:p>
          <a:p>
            <a:pPr marL="365760" indent="-256032" eaLnBrk="1" fontAlgn="auto" hangingPunct="1">
              <a:lnSpc>
                <a:spcPct val="11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If </a:t>
            </a:r>
            <a:r>
              <a:rPr lang="en-GB" sz="2400" dirty="0"/>
              <a:t>the views of the parents or professionals are being represented </a:t>
            </a:r>
            <a:r>
              <a:rPr lang="en-GB" sz="2400" dirty="0" smtClean="0"/>
              <a:t>(third person by name = “John is….”)</a:t>
            </a:r>
            <a:endParaRPr lang="en-GB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98425"/>
            <a:ext cx="8555037" cy="62865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Section A - Views, interests and aspirations</a:t>
            </a:r>
          </a:p>
        </p:txBody>
      </p:sp>
      <p:pic>
        <p:nvPicPr>
          <p:cNvPr id="79876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987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075612" cy="4537075"/>
          </a:xfrm>
        </p:spPr>
        <p:txBody>
          <a:bodyPr/>
          <a:lstStyle/>
          <a:p>
            <a:pPr eaLnBrk="1" hangingPunct="1">
              <a:lnSpc>
                <a:spcPct val="112000"/>
              </a:lnSpc>
              <a:spcBef>
                <a:spcPts val="600"/>
              </a:spcBef>
            </a:pPr>
            <a:r>
              <a:rPr lang="en-GB" altLang="en-US" sz="2000" smtClean="0"/>
              <a:t>Describe in detail all the child’s SEN identified during the assessment. </a:t>
            </a:r>
          </a:p>
          <a:p>
            <a:pPr eaLnBrk="1" hangingPunct="1">
              <a:lnSpc>
                <a:spcPct val="112000"/>
              </a:lnSpc>
              <a:spcBef>
                <a:spcPts val="600"/>
              </a:spcBef>
            </a:pPr>
            <a:r>
              <a:rPr lang="en-GB" altLang="en-US" sz="2000" smtClean="0"/>
              <a:t>Should also include a description of the child’s current functioning – what the child can and cannot do.</a:t>
            </a:r>
          </a:p>
          <a:p>
            <a:pPr eaLnBrk="1" hangingPunct="1">
              <a:lnSpc>
                <a:spcPct val="112000"/>
              </a:lnSpc>
              <a:spcBef>
                <a:spcPts val="600"/>
              </a:spcBef>
            </a:pPr>
            <a:r>
              <a:rPr lang="en-GB" altLang="en-US" sz="2000" smtClean="0"/>
              <a:t>SEN may include those requiring health and social care provision where such provision is for the child or young person’s education or training </a:t>
            </a:r>
          </a:p>
          <a:p>
            <a:pPr eaLnBrk="1" hangingPunct="1">
              <a:lnSpc>
                <a:spcPct val="112000"/>
              </a:lnSpc>
              <a:spcBef>
                <a:spcPts val="600"/>
              </a:spcBef>
            </a:pPr>
            <a:r>
              <a:rPr lang="en-GB" altLang="en-US" sz="2000" smtClean="0">
                <a:solidFill>
                  <a:srgbClr val="FF0000"/>
                </a:solidFill>
              </a:rPr>
              <a:t>ACID TEST - Could a person new to the child easily find out what are the priority areas of focus for the child’s educational development ? </a:t>
            </a:r>
          </a:p>
          <a:p>
            <a:pPr eaLnBrk="1" hangingPunct="1"/>
            <a:endParaRPr lang="en-GB" altLang="en-US" sz="240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3600" dirty="0" smtClean="0"/>
              <a:t>Section B – Special educational needs</a:t>
            </a:r>
          </a:p>
        </p:txBody>
      </p:sp>
      <p:pic>
        <p:nvPicPr>
          <p:cNvPr id="80900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21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8075612" cy="4537075"/>
          </a:xfrm>
        </p:spPr>
        <p:txBody>
          <a:bodyPr>
            <a:normAutofit fontScale="55000" lnSpcReduction="20000"/>
          </a:bodyPr>
          <a:lstStyle/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Significant </a:t>
            </a:r>
            <a:r>
              <a:rPr lang="en-GB" sz="2900" dirty="0"/>
              <a:t>difficulties with </a:t>
            </a:r>
            <a:r>
              <a:rPr lang="en-GB" sz="2900" dirty="0" smtClean="0"/>
              <a:t>concentration</a:t>
            </a:r>
            <a:r>
              <a:rPr lang="en-GB" sz="2900" dirty="0"/>
              <a:t>, motivation and application, which affect his ability to learn in all subjects</a:t>
            </a:r>
            <a:r>
              <a:rPr lang="en-GB" sz="2900" dirty="0" smtClean="0"/>
              <a:t>. Dominic wants to learn to improve his concentration.</a:t>
            </a:r>
            <a:endParaRPr lang="en-GB" sz="2900" dirty="0"/>
          </a:p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Difficulties </a:t>
            </a:r>
            <a:r>
              <a:rPr lang="en-GB" sz="2900" dirty="0"/>
              <a:t>in coping with the structure of the school day</a:t>
            </a:r>
            <a:r>
              <a:rPr lang="en-GB" sz="2900" dirty="0" smtClean="0"/>
              <a:t>. Emma wants to learn to manage the school day structure.</a:t>
            </a:r>
            <a:endParaRPr lang="en-GB" sz="2900" dirty="0"/>
          </a:p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Delay </a:t>
            </a:r>
            <a:r>
              <a:rPr lang="en-GB" sz="2900" dirty="0"/>
              <a:t>in the development of his spoken skills</a:t>
            </a:r>
            <a:r>
              <a:rPr lang="en-GB" sz="2900" dirty="0" smtClean="0"/>
              <a:t>. Peter wants to learn to hold clear conversations with others.</a:t>
            </a:r>
            <a:endParaRPr lang="en-GB" sz="2900" dirty="0"/>
          </a:p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Delays </a:t>
            </a:r>
            <a:r>
              <a:rPr lang="en-GB" sz="2900" dirty="0"/>
              <a:t>in the development of social skills</a:t>
            </a:r>
            <a:r>
              <a:rPr lang="en-GB" sz="2900" dirty="0" smtClean="0"/>
              <a:t>. Gemma wants to learn to be able to make and maintain relationships with others.</a:t>
            </a:r>
            <a:endParaRPr lang="en-GB" sz="2900" dirty="0"/>
          </a:p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Unpredictable behaviour and difficulty in managing her anger and frustration. Fatima would like to learn to respond calmly when faced with unexpected events.</a:t>
            </a:r>
          </a:p>
          <a:p>
            <a:pPr marL="457200" indent="-457200" eaLnBrk="1" fontAlgn="auto" hangingPunct="1">
              <a:lnSpc>
                <a:spcPct val="122000"/>
              </a:lnSpc>
              <a:spcAft>
                <a:spcPts val="0"/>
              </a:spcAft>
              <a:buClrTx/>
              <a:buSzPct val="85000"/>
              <a:buFont typeface="+mj-lt"/>
              <a:buAutoNum type="arabicPeriod"/>
              <a:defRPr/>
            </a:pPr>
            <a:r>
              <a:rPr lang="en-GB" sz="2900" dirty="0" smtClean="0"/>
              <a:t>Poor </a:t>
            </a:r>
            <a:r>
              <a:rPr lang="en-GB" sz="2900" dirty="0"/>
              <a:t>self-help </a:t>
            </a:r>
            <a:r>
              <a:rPr lang="en-GB" sz="2900" dirty="0" smtClean="0"/>
              <a:t>skills. Gill is unable to feed or dress herself. She wants to be independent and learn to be able to feed </a:t>
            </a:r>
            <a:r>
              <a:rPr lang="en-GB" sz="2900" dirty="0"/>
              <a:t>and </a:t>
            </a:r>
            <a:r>
              <a:rPr lang="en-GB" sz="2900" dirty="0" smtClean="0"/>
              <a:t>dress herself.</a:t>
            </a:r>
            <a:endParaRPr lang="en-GB" sz="29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200" dirty="0" smtClean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77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sz="3600" dirty="0" smtClean="0"/>
              <a:t>Examples of SEN:</a:t>
            </a:r>
            <a:br>
              <a:rPr lang="en-GB" altLang="en-US" sz="3600" dirty="0" smtClean="0"/>
            </a:br>
            <a:endParaRPr lang="en-GB" altLang="en-US" sz="3600" dirty="0" smtClean="0"/>
          </a:p>
        </p:txBody>
      </p:sp>
      <p:pic>
        <p:nvPicPr>
          <p:cNvPr id="81924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19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364537" cy="58769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 smtClean="0"/>
              <a:t>EHCPs </a:t>
            </a:r>
            <a:r>
              <a:rPr lang="en-GB" sz="2200" dirty="0"/>
              <a:t>must </a:t>
            </a:r>
            <a:r>
              <a:rPr lang="en-GB" sz="2200" dirty="0" smtClean="0"/>
              <a:t>include </a:t>
            </a:r>
            <a:r>
              <a:rPr lang="en-GB" sz="2200" dirty="0"/>
              <a:t>any health needs identified through the EHC needs assessment </a:t>
            </a:r>
            <a:endParaRPr lang="en-GB" sz="2200" dirty="0" smtClean="0"/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200" dirty="0" smtClean="0"/>
              <a:t>You may </a:t>
            </a:r>
            <a:r>
              <a:rPr lang="en-GB" sz="2200" dirty="0"/>
              <a:t>also choose to specify other health care needs which are not related to the child or young person’s SEN (e.g. a long term condition which might need management in a special educational setting) </a:t>
            </a:r>
            <a:endParaRPr lang="en-GB" sz="2200" dirty="0" smtClean="0"/>
          </a:p>
          <a:p>
            <a:pPr marL="365760" indent="-256032" eaLnBrk="1" fontAlgn="auto" hangingPunct="1">
              <a:lnSpc>
                <a:spcPct val="13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200" dirty="0">
                <a:solidFill>
                  <a:srgbClr val="FF0000"/>
                </a:solidFill>
              </a:rPr>
              <a:t>ACID TEST - Could a person new to the child easily find out what are the priority areas of focus for the child’s </a:t>
            </a:r>
            <a:r>
              <a:rPr lang="en-GB" altLang="en-US" sz="2200" dirty="0" smtClean="0">
                <a:solidFill>
                  <a:srgbClr val="FF0000"/>
                </a:solidFill>
              </a:rPr>
              <a:t>health related intervention? </a:t>
            </a:r>
            <a:endParaRPr lang="en-GB" altLang="en-US" sz="2200" dirty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22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200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2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200" dirty="0" smtClean="0">
              <a:cs typeface="Arial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600" smtClean="0"/>
              <a:t>Section C – Health needs</a:t>
            </a:r>
            <a:endParaRPr lang="en-GB" altLang="en-US" smtClean="0"/>
          </a:p>
        </p:txBody>
      </p:sp>
      <p:pic>
        <p:nvPicPr>
          <p:cNvPr id="82948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73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908050"/>
            <a:ext cx="8220075" cy="5329238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12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EHCP </a:t>
            </a:r>
            <a:r>
              <a:rPr lang="en-GB" sz="2400" dirty="0"/>
              <a:t>must </a:t>
            </a:r>
            <a:r>
              <a:rPr lang="en-GB" sz="2400" dirty="0" smtClean="0"/>
              <a:t>include </a:t>
            </a:r>
            <a:r>
              <a:rPr lang="en-GB" sz="2400" dirty="0"/>
              <a:t>any social care needs identified through the EHC needs assessment which relate to the child or young person’s SEN </a:t>
            </a:r>
            <a:endParaRPr lang="en-GB" sz="2400" dirty="0" smtClean="0"/>
          </a:p>
          <a:p>
            <a:pPr marL="365760" indent="-256032" eaLnBrk="1" fontAlgn="auto" hangingPunct="1">
              <a:lnSpc>
                <a:spcPct val="12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The LA </a:t>
            </a:r>
            <a:r>
              <a:rPr lang="en-GB" sz="2400" dirty="0"/>
              <a:t>may also choose to specify other social care needs which are not linked to the child or young person’s </a:t>
            </a:r>
            <a:r>
              <a:rPr lang="en-GB" sz="2400" dirty="0" smtClean="0"/>
              <a:t>SEN.</a:t>
            </a:r>
          </a:p>
          <a:p>
            <a:pPr marL="365760" indent="-256032" eaLnBrk="1" fontAlgn="auto" hangingPunct="1">
              <a:lnSpc>
                <a:spcPct val="12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sz="2400" dirty="0" smtClean="0"/>
              <a:t> This could </a:t>
            </a:r>
            <a:r>
              <a:rPr lang="en-GB" sz="2400" dirty="0"/>
              <a:t>include reference to any child in need or child protection </a:t>
            </a:r>
            <a:r>
              <a:rPr lang="en-GB" sz="2400" dirty="0" smtClean="0"/>
              <a:t>plan – such inclusion must </a:t>
            </a:r>
            <a:r>
              <a:rPr lang="en-GB" sz="2400" dirty="0"/>
              <a:t>only be with </a:t>
            </a:r>
            <a:r>
              <a:rPr lang="en-GB" sz="2400" dirty="0" smtClean="0"/>
              <a:t>the family or young person’s consent </a:t>
            </a:r>
          </a:p>
          <a:p>
            <a:pPr marL="365760" indent="-256032" eaLnBrk="1" fontAlgn="auto" hangingPunct="1">
              <a:lnSpc>
                <a:spcPct val="122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200" dirty="0">
                <a:solidFill>
                  <a:srgbClr val="FF0000"/>
                </a:solidFill>
              </a:rPr>
              <a:t>ACID TEST - Could a person new to the child easily find out what are the priority areas of focus for the child’s </a:t>
            </a:r>
            <a:r>
              <a:rPr lang="en-GB" altLang="en-US" sz="2200" dirty="0" smtClean="0">
                <a:solidFill>
                  <a:srgbClr val="FF0000"/>
                </a:solidFill>
              </a:rPr>
              <a:t>social care intervention? </a:t>
            </a:r>
            <a:endParaRPr lang="en-GB" altLang="en-US" sz="2200" dirty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24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GB" altLang="en-US" sz="2400" dirty="0" smtClean="0">
              <a:cs typeface="Arial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  <a:r>
              <a:rPr lang="en-GB" altLang="en-US" sz="3200" smtClean="0"/>
              <a:t>Section D – Social Care Needs</a:t>
            </a:r>
          </a:p>
        </p:txBody>
      </p:sp>
      <p:pic>
        <p:nvPicPr>
          <p:cNvPr id="83972" name="Picture 2" descr="http://www.rla.org.uk/lanetwork/1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574198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5388" y="5913438"/>
            <a:ext cx="811212" cy="35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64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romley Presentation Templates">
  <a:themeElements>
    <a:clrScheme name="2_Bromley Presentation Template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00"/>
      </a:hlink>
      <a:folHlink>
        <a:srgbClr val="B2B2B2"/>
      </a:folHlink>
    </a:clrScheme>
    <a:fontScheme name="2_Bromley Presentation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romley Presentation Templ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romley Presentation Templ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romley Presentation Template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Microsoft Office PowerPoint</Application>
  <PresentationFormat>On-screen Show (4:3)</PresentationFormat>
  <Paragraphs>134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2_Bromley Presentation Templates</vt:lpstr>
      <vt:lpstr>PowerPoint Presentation</vt:lpstr>
      <vt:lpstr>A Quality EH&amp;C Plan</vt:lpstr>
      <vt:lpstr> Quality of advice and information </vt:lpstr>
      <vt:lpstr>EHCP Sections</vt:lpstr>
      <vt:lpstr>Section A - Views, interests and aspirations</vt:lpstr>
      <vt:lpstr>Section B – Special educational needs</vt:lpstr>
      <vt:lpstr>  Examples of SEN: </vt:lpstr>
      <vt:lpstr> Section C – Health needs</vt:lpstr>
      <vt:lpstr> Section D – Social Care Needs</vt:lpstr>
      <vt:lpstr> Section E - Outcomes</vt:lpstr>
      <vt:lpstr> Section F – Special educational provision</vt:lpstr>
      <vt:lpstr>PowerPoint Presentation</vt:lpstr>
      <vt:lpstr>Section G - Health provision reasonably required  </vt:lpstr>
      <vt:lpstr>Section H1 – Social Care provision under S2 of 1970 CSDPA   </vt:lpstr>
      <vt:lpstr>Section H2 - Any other social care provision reasonably required </vt:lpstr>
      <vt:lpstr> Section I – Placement</vt:lpstr>
      <vt:lpstr> Section J – Personal Budgets</vt:lpstr>
      <vt:lpstr>  Section K - Advice and information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Fazilla</dc:creator>
  <cp:lastModifiedBy>Fazilla</cp:lastModifiedBy>
  <cp:revision>1</cp:revision>
  <dcterms:created xsi:type="dcterms:W3CDTF">2015-01-15T12:46:58Z</dcterms:created>
  <dcterms:modified xsi:type="dcterms:W3CDTF">2016-03-13T12:34:48Z</dcterms:modified>
</cp:coreProperties>
</file>